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Old Standard TT"/>
      <p:regular r:id="rId17"/>
      <p:bold r:id="rId18"/>
      <p: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OldStandardTT-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OldStandardTT-italic.fntdata"/><Relationship Id="rId6" Type="http://schemas.openxmlformats.org/officeDocument/2006/relationships/slide" Target="slides/slide1.xml"/><Relationship Id="rId18" Type="http://schemas.openxmlformats.org/officeDocument/2006/relationships/font" Target="fonts/OldStandardTT-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jp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cdd088df7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cdd088df7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cdd088df7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cdd088df7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d24b8b2ba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d24b8b2ba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d24b8b2ba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d24b8b2ba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d24b8b2bab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d24b8b2bab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d24b8b2ba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d24b8b2ba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d24b8b2bab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d24b8b2ba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d2422d71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d2422d71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During the 1980’s the computer world started to boom, not just in the effectiveness of hardware, but in how people perceived computers.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Previously, computers were thought of as giant machines that were used by scientists to process data and do mathematics.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Then much smaller cheaper computers started rolling out allowing people to experience them in their own homes.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(talk </a:t>
            </a:r>
            <a:r>
              <a:rPr lang="en" sz="1200">
                <a:solidFill>
                  <a:schemeClr val="dk1"/>
                </a:solidFill>
                <a:latin typeface="Times New Roman"/>
                <a:ea typeface="Times New Roman"/>
                <a:cs typeface="Times New Roman"/>
                <a:sym typeface="Times New Roman"/>
              </a:rPr>
              <a:t>about slide stuff briefly)</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dcaea581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dcaea581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were a few distinctive types of computers that existed in the 80s. Bulky laptops started to emerge, bigger and better supercomputers, personal computers, and of course game systems. While there were many different game </a:t>
            </a:r>
            <a:r>
              <a:rPr lang="en"/>
              <a:t>systems</a:t>
            </a:r>
            <a:r>
              <a:rPr lang="en"/>
              <a:t> rolling out like the Atari, the NES became the one to rule them all. Its specs included an 8-bit 1.79 MHz processor with a resolution of 256x224. It also had 2 KB of RAM. The custom PPU that was integrated on the motherboard handled the display and processing of the game graphics. Perhaps the most interesting thing about the system was that the individual game cartridges could contain additional integrated chips and memory to enhance the systems performance.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cdcaea581e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dcaea581e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One of the greatest achievements of the 90s was the ASCI Red. The first computer that was created under the accelerated strategic computing initiative or ASCI. This computer was designed and used to help maintain the and test nuclear materials for the United States.</a:t>
            </a:r>
            <a:endParaRPr/>
          </a:p>
          <a:p>
            <a:pPr indent="0" lvl="0" marL="0" rtl="0" algn="l">
              <a:lnSpc>
                <a:spcPct val="115000"/>
              </a:lnSpc>
              <a:spcBef>
                <a:spcPts val="1200"/>
              </a:spcBef>
              <a:spcAft>
                <a:spcPts val="0"/>
              </a:spcAft>
              <a:buClr>
                <a:schemeClr val="dk1"/>
              </a:buClr>
              <a:buSzPts val="1100"/>
              <a:buFont typeface="Arial"/>
              <a:buNone/>
            </a:pPr>
            <a:r>
              <a:rPr lang="en"/>
              <a:t>The computer was structured into 4 partitions: computing, service, I/O, and system. The computer did not support global shared memory so each node had its own memory and then data would be shared through an explicit message-passing method.</a:t>
            </a:r>
            <a:endParaRPr/>
          </a:p>
          <a:p>
            <a:pPr indent="0" lvl="0" marL="0" rtl="0" algn="l">
              <a:lnSpc>
                <a:spcPct val="115000"/>
              </a:lnSpc>
              <a:spcBef>
                <a:spcPts val="1200"/>
              </a:spcBef>
              <a:spcAft>
                <a:spcPts val="0"/>
              </a:spcAft>
              <a:buClr>
                <a:schemeClr val="dk1"/>
              </a:buClr>
              <a:buSzPts val="1100"/>
              <a:buFont typeface="Arial"/>
              <a:buNone/>
            </a:pPr>
            <a:r>
              <a:rPr lang="en"/>
              <a:t>This supercomputer was the first computer to hit teraflop speeds. A teraflop is a measurement of the cpu’s calculations per ser second. So it would equate to 1 trillion floating-point calculations per second. This is insane considering the previous fastest supercomputer only had 232 gigaflops or around 232 billion calculations per second.</a:t>
            </a:r>
            <a:endParaRPr/>
          </a:p>
          <a:p>
            <a:pPr indent="0" lvl="0" marL="0" rtl="0" algn="l">
              <a:lnSpc>
                <a:spcPct val="115000"/>
              </a:lnSpc>
              <a:spcBef>
                <a:spcPts val="1200"/>
              </a:spcBef>
              <a:spcAft>
                <a:spcPts val="0"/>
              </a:spcAft>
              <a:buClr>
                <a:schemeClr val="dk1"/>
              </a:buClr>
              <a:buSzPts val="1100"/>
              <a:buFont typeface="Arial"/>
              <a:buNone/>
            </a:pPr>
            <a:r>
              <a:rPr lang="en"/>
              <a:t>This was achieved utilizing a lot of hardware. The entire supercomputer was housed in 104 cabinets that took up 1600 square feet. Within these cabinets there was 7264 intel Pentium pro processors clocked at 200 MHz. 1212 GB of RAM. 12.5 terabytes of disk storage. Without air conditioning the entire computer required 850 kila watts of power. To put it in perspective an average computer probably uses around 250 watts of power; this thing used 850,000 watts.</a:t>
            </a:r>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4.png"/><Relationship Id="rId5"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jpg"/><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History of Computers</a:t>
            </a:r>
            <a:endParaRPr/>
          </a:p>
        </p:txBody>
      </p:sp>
      <p:sp>
        <p:nvSpPr>
          <p:cNvPr id="60" name="Google Shape;60;p13"/>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 2) Jason Nickell, George Kim, Garrett Marshall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marR="0" rtl="0" algn="ctr">
              <a:lnSpc>
                <a:spcPct val="100000"/>
              </a:lnSpc>
              <a:spcBef>
                <a:spcPts val="0"/>
              </a:spcBef>
              <a:spcAft>
                <a:spcPts val="0"/>
              </a:spcAft>
              <a:buNone/>
            </a:pPr>
            <a:r>
              <a:rPr lang="en"/>
              <a:t>Modern Day </a:t>
            </a:r>
            <a:r>
              <a:rPr lang="en"/>
              <a:t>Problems</a:t>
            </a:r>
            <a:endParaRPr/>
          </a:p>
        </p:txBody>
      </p:sp>
      <p:sp>
        <p:nvSpPr>
          <p:cNvPr id="127" name="Google Shape;127;p22"/>
          <p:cNvSpPr txBox="1"/>
          <p:nvPr>
            <p:ph idx="1" type="body"/>
          </p:nvPr>
        </p:nvSpPr>
        <p:spPr>
          <a:xfrm>
            <a:off x="311700" y="1152475"/>
            <a:ext cx="52758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Compared to the early years of computing and advancements in the field, the 2000s onwards have been pretty dull. Nevertheless, there are still some important developments to highlight.</a:t>
            </a:r>
            <a:endParaRPr/>
          </a:p>
          <a:p>
            <a:pPr indent="-342900" lvl="0" marL="457200" marR="0" rtl="0" algn="l">
              <a:lnSpc>
                <a:spcPct val="115000"/>
              </a:lnSpc>
              <a:spcBef>
                <a:spcPts val="1200"/>
              </a:spcBef>
              <a:spcAft>
                <a:spcPts val="0"/>
              </a:spcAft>
              <a:buClr>
                <a:schemeClr val="dk2"/>
              </a:buClr>
              <a:buSzPts val="1800"/>
              <a:buFont typeface="Arial"/>
              <a:buChar char="●"/>
            </a:pPr>
            <a:r>
              <a:rPr lang="en">
                <a:solidFill>
                  <a:schemeClr val="dk2"/>
                </a:solidFill>
                <a:latin typeface="Arial"/>
                <a:ea typeface="Arial"/>
                <a:cs typeface="Arial"/>
                <a:sym typeface="Arial"/>
              </a:rPr>
              <a:t>Popularization of Wi-Fi and eventually Bluetooth</a:t>
            </a:r>
            <a:endParaRPr>
              <a:solidFill>
                <a:schemeClr val="dk2"/>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lang="en">
                <a:solidFill>
                  <a:schemeClr val="dk2"/>
                </a:solidFill>
                <a:latin typeface="Arial"/>
                <a:ea typeface="Arial"/>
                <a:cs typeface="Arial"/>
                <a:sym typeface="Arial"/>
              </a:rPr>
              <a:t>First 64 bit processors (AMD Athlon 64)</a:t>
            </a:r>
            <a:endParaRPr>
              <a:solidFill>
                <a:schemeClr val="dk2"/>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lang="en">
                <a:solidFill>
                  <a:schemeClr val="dk2"/>
                </a:solidFill>
                <a:latin typeface="Arial"/>
                <a:ea typeface="Arial"/>
                <a:cs typeface="Arial"/>
                <a:sym typeface="Arial"/>
              </a:rPr>
              <a:t>The fight for domains and popularization of the internet.</a:t>
            </a:r>
            <a:endParaRPr>
              <a:solidFill>
                <a:schemeClr val="dk2"/>
              </a:solidFill>
              <a:latin typeface="Arial"/>
              <a:ea typeface="Arial"/>
              <a:cs typeface="Arial"/>
              <a:sym typeface="Arial"/>
            </a:endParaRPr>
          </a:p>
        </p:txBody>
      </p:sp>
      <p:pic>
        <p:nvPicPr>
          <p:cNvPr id="128" name="Google Shape;128;p22"/>
          <p:cNvPicPr preferRelativeResize="0"/>
          <p:nvPr/>
        </p:nvPicPr>
        <p:blipFill>
          <a:blip r:embed="rId3">
            <a:alphaModFix/>
          </a:blip>
          <a:stretch>
            <a:fillRect/>
          </a:stretch>
        </p:blipFill>
        <p:spPr>
          <a:xfrm>
            <a:off x="5739900" y="1170125"/>
            <a:ext cx="1649924" cy="1361325"/>
          </a:xfrm>
          <a:prstGeom prst="rect">
            <a:avLst/>
          </a:prstGeom>
          <a:noFill/>
          <a:ln>
            <a:noFill/>
          </a:ln>
        </p:spPr>
      </p:pic>
      <p:pic>
        <p:nvPicPr>
          <p:cNvPr id="129" name="Google Shape;129;p22"/>
          <p:cNvPicPr preferRelativeResize="0"/>
          <p:nvPr/>
        </p:nvPicPr>
        <p:blipFill>
          <a:blip r:embed="rId4">
            <a:alphaModFix/>
          </a:blip>
          <a:stretch>
            <a:fillRect/>
          </a:stretch>
        </p:blipFill>
        <p:spPr>
          <a:xfrm>
            <a:off x="7470975" y="1170125"/>
            <a:ext cx="1361325" cy="1361325"/>
          </a:xfrm>
          <a:prstGeom prst="rect">
            <a:avLst/>
          </a:prstGeom>
          <a:noFill/>
          <a:ln>
            <a:noFill/>
          </a:ln>
        </p:spPr>
      </p:pic>
      <p:pic>
        <p:nvPicPr>
          <p:cNvPr id="130" name="Google Shape;130;p22"/>
          <p:cNvPicPr preferRelativeResize="0"/>
          <p:nvPr/>
        </p:nvPicPr>
        <p:blipFill>
          <a:blip r:embed="rId5">
            <a:alphaModFix/>
          </a:blip>
          <a:stretch>
            <a:fillRect/>
          </a:stretch>
        </p:blipFill>
        <p:spPr>
          <a:xfrm>
            <a:off x="6658975" y="2917625"/>
            <a:ext cx="1314450" cy="1543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marR="0" rtl="0" algn="ctr">
              <a:lnSpc>
                <a:spcPct val="100000"/>
              </a:lnSpc>
              <a:spcBef>
                <a:spcPts val="0"/>
              </a:spcBef>
              <a:spcAft>
                <a:spcPts val="0"/>
              </a:spcAft>
              <a:buNone/>
            </a:pPr>
            <a:r>
              <a:rPr lang="en"/>
              <a:t>Final Note: Quantum </a:t>
            </a:r>
            <a:r>
              <a:rPr lang="en"/>
              <a:t>Computing</a:t>
            </a:r>
            <a:endParaRPr/>
          </a:p>
        </p:txBody>
      </p:sp>
      <p:sp>
        <p:nvSpPr>
          <p:cNvPr id="136" name="Google Shape;136;p23"/>
          <p:cNvSpPr txBox="1"/>
          <p:nvPr>
            <p:ph idx="1" type="body"/>
          </p:nvPr>
        </p:nvSpPr>
        <p:spPr>
          <a:xfrm>
            <a:off x="311700" y="1152475"/>
            <a:ext cx="4944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Quantum computing is a subject that is still being explored and expanded on by the humans of today. The basis of it is that it uses quantum phenomena to perform </a:t>
            </a:r>
            <a:r>
              <a:rPr lang="en"/>
              <a:t>computations</a:t>
            </a:r>
            <a:r>
              <a:rPr lang="en"/>
              <a:t> at a rate that we have never seen. </a:t>
            </a:r>
            <a:endParaRPr/>
          </a:p>
          <a:p>
            <a:pPr indent="0" lvl="0" marL="0" rtl="0" algn="l">
              <a:spcBef>
                <a:spcPts val="1200"/>
              </a:spcBef>
              <a:spcAft>
                <a:spcPts val="1200"/>
              </a:spcAft>
              <a:buNone/>
            </a:pPr>
            <a:r>
              <a:rPr lang="en"/>
              <a:t>We currently have no universal quantum machine that can perform a variety of computational tasks. It is said that in terms of computational ability a quantum computer can do the same tasks that a normal computer does and vice versa.</a:t>
            </a:r>
            <a:endParaRPr/>
          </a:p>
        </p:txBody>
      </p:sp>
      <p:pic>
        <p:nvPicPr>
          <p:cNvPr id="137" name="Google Shape;137;p23"/>
          <p:cNvPicPr preferRelativeResize="0"/>
          <p:nvPr/>
        </p:nvPicPr>
        <p:blipFill>
          <a:blip r:embed="rId3">
            <a:alphaModFix/>
          </a:blip>
          <a:stretch>
            <a:fillRect/>
          </a:stretch>
        </p:blipFill>
        <p:spPr>
          <a:xfrm>
            <a:off x="5642500" y="1017725"/>
            <a:ext cx="2863865" cy="38209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1940s The Beginning of E</a:t>
            </a:r>
            <a:r>
              <a:rPr lang="en"/>
              <a:t>lectromechanics</a:t>
            </a:r>
            <a:endParaRPr/>
          </a:p>
        </p:txBody>
      </p:sp>
      <p:sp>
        <p:nvSpPr>
          <p:cNvPr id="66" name="Google Shape;66;p14"/>
          <p:cNvSpPr txBox="1"/>
          <p:nvPr>
            <p:ph idx="1" type="body"/>
          </p:nvPr>
        </p:nvSpPr>
        <p:spPr>
          <a:xfrm>
            <a:off x="311700" y="1152475"/>
            <a:ext cx="5663100" cy="3306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1940s started including electromechanics within </a:t>
            </a:r>
            <a:r>
              <a:rPr lang="en"/>
              <a:t>their</a:t>
            </a:r>
            <a:r>
              <a:rPr lang="en"/>
              <a:t> computing devices.</a:t>
            </a:r>
            <a:endParaRPr/>
          </a:p>
          <a:p>
            <a:pPr indent="0" lvl="0" marL="0" marR="0" rtl="0" algn="l">
              <a:lnSpc>
                <a:spcPct val="115000"/>
              </a:lnSpc>
              <a:spcBef>
                <a:spcPts val="1200"/>
              </a:spcBef>
              <a:spcAft>
                <a:spcPts val="0"/>
              </a:spcAft>
              <a:buClr>
                <a:schemeClr val="dk1"/>
              </a:buClr>
              <a:buSzPts val="1100"/>
              <a:buFont typeface="Arial"/>
              <a:buNone/>
            </a:pPr>
            <a:r>
              <a:rPr b="1" lang="en">
                <a:latin typeface="Arial"/>
                <a:ea typeface="Arial"/>
                <a:cs typeface="Arial"/>
                <a:sym typeface="Arial"/>
              </a:rPr>
              <a:t>Z3</a:t>
            </a:r>
            <a:endParaRPr b="1">
              <a:latin typeface="Arial"/>
              <a:ea typeface="Arial"/>
              <a:cs typeface="Arial"/>
              <a:sym typeface="Arial"/>
            </a:endParaRPr>
          </a:p>
          <a:p>
            <a:pPr indent="-342900" lvl="0" marL="457200" marR="0" rtl="0" algn="l">
              <a:lnSpc>
                <a:spcPct val="115000"/>
              </a:lnSpc>
              <a:spcBef>
                <a:spcPts val="1200"/>
              </a:spcBef>
              <a:spcAft>
                <a:spcPts val="0"/>
              </a:spcAft>
              <a:buClr>
                <a:schemeClr val="dk2"/>
              </a:buClr>
              <a:buSzPts val="1800"/>
              <a:buFont typeface="Arial"/>
              <a:buChar char="●"/>
            </a:pPr>
            <a:r>
              <a:rPr lang="en">
                <a:solidFill>
                  <a:schemeClr val="dk2"/>
                </a:solidFill>
                <a:latin typeface="Arial"/>
                <a:ea typeface="Arial"/>
                <a:cs typeface="Arial"/>
                <a:sym typeface="Arial"/>
              </a:rPr>
              <a:t>Average calculation speed: addition – 0.8 seconds, multiplication – 3 seconds</a:t>
            </a:r>
            <a:endParaRPr>
              <a:solidFill>
                <a:schemeClr val="dk2"/>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lang="en">
                <a:solidFill>
                  <a:schemeClr val="dk2"/>
                </a:solidFill>
                <a:latin typeface="Arial"/>
                <a:ea typeface="Arial"/>
                <a:cs typeface="Arial"/>
                <a:sym typeface="Arial"/>
              </a:rPr>
              <a:t>Data memory: 64 words with a length of 22 bits</a:t>
            </a:r>
            <a:endParaRPr>
              <a:solidFill>
                <a:schemeClr val="dk2"/>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lang="en">
                <a:solidFill>
                  <a:schemeClr val="dk2"/>
                </a:solidFill>
                <a:latin typeface="Arial"/>
                <a:ea typeface="Arial"/>
                <a:cs typeface="Arial"/>
                <a:sym typeface="Arial"/>
              </a:rPr>
              <a:t>Frequency: 5-10 Hz</a:t>
            </a:r>
            <a:endParaRPr>
              <a:solidFill>
                <a:schemeClr val="dk2"/>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lang="en">
                <a:solidFill>
                  <a:schemeClr val="dk2"/>
                </a:solidFill>
                <a:latin typeface="Arial"/>
                <a:ea typeface="Arial"/>
                <a:cs typeface="Arial"/>
                <a:sym typeface="Arial"/>
              </a:rPr>
              <a:t>Power consumption: Around 4,000 watts</a:t>
            </a:r>
            <a:endParaRPr>
              <a:solidFill>
                <a:schemeClr val="dk2"/>
              </a:solidFill>
              <a:latin typeface="Arial"/>
              <a:ea typeface="Arial"/>
              <a:cs typeface="Arial"/>
              <a:sym typeface="Arial"/>
            </a:endParaRPr>
          </a:p>
          <a:p>
            <a:pPr indent="0" lvl="0" marL="0" rtl="0" algn="l">
              <a:spcBef>
                <a:spcPts val="1200"/>
              </a:spcBef>
              <a:spcAft>
                <a:spcPts val="1200"/>
              </a:spcAft>
              <a:buNone/>
            </a:pPr>
            <a:r>
              <a:t/>
            </a:r>
            <a:endParaRPr/>
          </a:p>
        </p:txBody>
      </p:sp>
      <p:pic>
        <p:nvPicPr>
          <p:cNvPr id="67" name="Google Shape;67;p14"/>
          <p:cNvPicPr preferRelativeResize="0"/>
          <p:nvPr/>
        </p:nvPicPr>
        <p:blipFill>
          <a:blip r:embed="rId3">
            <a:alphaModFix/>
          </a:blip>
          <a:stretch>
            <a:fillRect/>
          </a:stretch>
        </p:blipFill>
        <p:spPr>
          <a:xfrm>
            <a:off x="5974800" y="1500175"/>
            <a:ext cx="2857500" cy="2143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Mid 1940s- Early 1950s </a:t>
            </a:r>
            <a:r>
              <a:rPr lang="en"/>
              <a:t>Transition</a:t>
            </a:r>
            <a:r>
              <a:rPr lang="en"/>
              <a:t> to Electronic</a:t>
            </a:r>
            <a:endParaRPr/>
          </a:p>
        </p:txBody>
      </p:sp>
      <p:sp>
        <p:nvSpPr>
          <p:cNvPr id="73" name="Google Shape;73;p1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There was a transition from electromechanics to electronic by invention of </a:t>
            </a:r>
            <a:r>
              <a:rPr lang="en"/>
              <a:t>vacuum</a:t>
            </a:r>
            <a:r>
              <a:rPr lang="en"/>
              <a:t> tubes. </a:t>
            </a:r>
            <a:endParaRPr/>
          </a:p>
          <a:p>
            <a:pPr indent="0" lvl="0" marL="457200" rtl="0" algn="l">
              <a:spcBef>
                <a:spcPts val="1200"/>
              </a:spcBef>
              <a:spcAft>
                <a:spcPts val="1200"/>
              </a:spcAft>
              <a:buNone/>
            </a:pPr>
            <a:r>
              <a:t/>
            </a:r>
            <a:endParaRPr/>
          </a:p>
        </p:txBody>
      </p:sp>
      <p:pic>
        <p:nvPicPr>
          <p:cNvPr id="74" name="Google Shape;74;p15"/>
          <p:cNvPicPr preferRelativeResize="0"/>
          <p:nvPr/>
        </p:nvPicPr>
        <p:blipFill>
          <a:blip r:embed="rId3">
            <a:alphaModFix/>
          </a:blip>
          <a:stretch>
            <a:fillRect/>
          </a:stretch>
        </p:blipFill>
        <p:spPr>
          <a:xfrm>
            <a:off x="6189700" y="1882800"/>
            <a:ext cx="2857500" cy="2600325"/>
          </a:xfrm>
          <a:prstGeom prst="rect">
            <a:avLst/>
          </a:prstGeom>
          <a:noFill/>
          <a:ln>
            <a:noFill/>
          </a:ln>
        </p:spPr>
      </p:pic>
      <p:sp>
        <p:nvSpPr>
          <p:cNvPr id="75" name="Google Shape;75;p15"/>
          <p:cNvSpPr txBox="1"/>
          <p:nvPr/>
        </p:nvSpPr>
        <p:spPr>
          <a:xfrm>
            <a:off x="381375" y="1955613"/>
            <a:ext cx="5680800" cy="252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 sz="1800">
                <a:solidFill>
                  <a:schemeClr val="dk1"/>
                </a:solidFill>
              </a:rPr>
              <a:t>ENIAC</a:t>
            </a:r>
            <a:endParaRPr b="1" sz="1800">
              <a:solidFill>
                <a:schemeClr val="dk1"/>
              </a:solidFill>
            </a:endParaRPr>
          </a:p>
          <a:p>
            <a:pPr indent="-342900" lvl="0" marL="457200" rtl="0" algn="l">
              <a:lnSpc>
                <a:spcPct val="115000"/>
              </a:lnSpc>
              <a:spcBef>
                <a:spcPts val="1200"/>
              </a:spcBef>
              <a:spcAft>
                <a:spcPts val="0"/>
              </a:spcAft>
              <a:buClr>
                <a:schemeClr val="dk2"/>
              </a:buClr>
              <a:buSzPts val="1800"/>
              <a:buChar char="●"/>
            </a:pPr>
            <a:r>
              <a:rPr lang="en" sz="1800">
                <a:solidFill>
                  <a:schemeClr val="dk2"/>
                </a:solidFill>
              </a:rPr>
              <a:t>Average calculation speed: 5,000 additions per second</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Data memory: ten-digit decimal number in memory</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Frequency: 100 kHz </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Power consumption: 174 kilowatts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Mid 1950s-Early 1960s  Transistorized Computer</a:t>
            </a:r>
            <a:endParaRPr/>
          </a:p>
        </p:txBody>
      </p:sp>
      <p:sp>
        <p:nvSpPr>
          <p:cNvPr id="81" name="Google Shape;81;p16"/>
          <p:cNvSpPr txBox="1"/>
          <p:nvPr>
            <p:ph idx="1" type="body"/>
          </p:nvPr>
        </p:nvSpPr>
        <p:spPr>
          <a:xfrm>
            <a:off x="443175" y="1662775"/>
            <a:ext cx="85206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a:p>
          <a:p>
            <a:pPr indent="0" lvl="0" marL="0" rtl="0" algn="l">
              <a:spcBef>
                <a:spcPts val="1200"/>
              </a:spcBef>
              <a:spcAft>
                <a:spcPts val="0"/>
              </a:spcAft>
              <a:buNone/>
            </a:pPr>
            <a:r>
              <a:rPr b="1" lang="en"/>
              <a:t>Metrovick 950</a:t>
            </a:r>
            <a:endParaRPr b="1"/>
          </a:p>
          <a:p>
            <a:pPr indent="-342900" lvl="0" marL="457200" marR="0" rtl="0" algn="l">
              <a:lnSpc>
                <a:spcPct val="115000"/>
              </a:lnSpc>
              <a:spcBef>
                <a:spcPts val="1200"/>
              </a:spcBef>
              <a:spcAft>
                <a:spcPts val="0"/>
              </a:spcAft>
              <a:buClr>
                <a:schemeClr val="dk2"/>
              </a:buClr>
              <a:buSzPts val="1800"/>
              <a:buFont typeface="Arial"/>
              <a:buChar char="●"/>
            </a:pPr>
            <a:r>
              <a:rPr lang="en">
                <a:solidFill>
                  <a:schemeClr val="dk2"/>
                </a:solidFill>
                <a:latin typeface="Arial"/>
                <a:ea typeface="Arial"/>
                <a:cs typeface="Arial"/>
                <a:sym typeface="Arial"/>
              </a:rPr>
              <a:t>Average calculation speed: 30 milliseconds per addition</a:t>
            </a:r>
            <a:endParaRPr>
              <a:solidFill>
                <a:schemeClr val="dk2"/>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lang="en">
                <a:solidFill>
                  <a:schemeClr val="dk2"/>
                </a:solidFill>
                <a:latin typeface="Arial"/>
                <a:ea typeface="Arial"/>
                <a:cs typeface="Arial"/>
                <a:sym typeface="Arial"/>
              </a:rPr>
              <a:t>Data memory:  two 44-bit numbers in 1.5 drum revolutions with a drum spin rate of 3000 RPM</a:t>
            </a:r>
            <a:endParaRPr>
              <a:solidFill>
                <a:schemeClr val="dk2"/>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lang="en">
                <a:solidFill>
                  <a:schemeClr val="dk2"/>
                </a:solidFill>
                <a:latin typeface="Arial"/>
                <a:ea typeface="Arial"/>
                <a:cs typeface="Arial"/>
                <a:sym typeface="Arial"/>
              </a:rPr>
              <a:t>Frequency: 125 kHz </a:t>
            </a:r>
            <a:endParaRPr>
              <a:solidFill>
                <a:schemeClr val="dk2"/>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lang="en">
                <a:solidFill>
                  <a:schemeClr val="dk2"/>
                </a:solidFill>
                <a:latin typeface="Arial"/>
                <a:ea typeface="Arial"/>
                <a:cs typeface="Arial"/>
                <a:sym typeface="Arial"/>
              </a:rPr>
              <a:t>Power consumption: 150 watts</a:t>
            </a:r>
            <a:endParaRPr>
              <a:solidFill>
                <a:schemeClr val="dk2"/>
              </a:solidFill>
              <a:latin typeface="Arial"/>
              <a:ea typeface="Arial"/>
              <a:cs typeface="Arial"/>
              <a:sym typeface="Arial"/>
            </a:endParaRPr>
          </a:p>
        </p:txBody>
      </p:sp>
      <p:pic>
        <p:nvPicPr>
          <p:cNvPr id="82" name="Google Shape;82;p16"/>
          <p:cNvPicPr preferRelativeResize="0"/>
          <p:nvPr/>
        </p:nvPicPr>
        <p:blipFill>
          <a:blip r:embed="rId3">
            <a:alphaModFix/>
          </a:blip>
          <a:stretch>
            <a:fillRect/>
          </a:stretch>
        </p:blipFill>
        <p:spPr>
          <a:xfrm>
            <a:off x="6620000" y="1098738"/>
            <a:ext cx="2400300" cy="1628775"/>
          </a:xfrm>
          <a:prstGeom prst="rect">
            <a:avLst/>
          </a:prstGeom>
          <a:noFill/>
          <a:ln>
            <a:noFill/>
          </a:ln>
        </p:spPr>
      </p:pic>
      <p:sp>
        <p:nvSpPr>
          <p:cNvPr id="83" name="Google Shape;83;p16"/>
          <p:cNvSpPr txBox="1"/>
          <p:nvPr/>
        </p:nvSpPr>
        <p:spPr>
          <a:xfrm>
            <a:off x="443175" y="1017725"/>
            <a:ext cx="6056700" cy="10989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Char char="●"/>
            </a:pPr>
            <a:r>
              <a:rPr lang="en" sz="1800">
                <a:solidFill>
                  <a:schemeClr val="dk2"/>
                </a:solidFill>
              </a:rPr>
              <a:t>vacuum tubes were slowly being replaced with discrete transistors.</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Invention of magnetic core memory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1960s  Integrated Circuits </a:t>
            </a:r>
            <a:endParaRPr/>
          </a:p>
        </p:txBody>
      </p:sp>
      <p:sp>
        <p:nvSpPr>
          <p:cNvPr id="89" name="Google Shape;89;p17"/>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Around time period, computers started to use of integrated circuits to compacted and improves those with discrete electronic components.  starting from small-scale integration CPUs to large-scale integration CPUs.</a:t>
            </a:r>
            <a:endParaRPr/>
          </a:p>
          <a:p>
            <a:pPr indent="0" lvl="0" marL="0" rtl="0" algn="l">
              <a:spcBef>
                <a:spcPts val="1200"/>
              </a:spcBef>
              <a:spcAft>
                <a:spcPts val="1200"/>
              </a:spcAft>
              <a:buNone/>
            </a:pPr>
            <a:r>
              <a:t/>
            </a:r>
            <a:endParaRPr/>
          </a:p>
        </p:txBody>
      </p:sp>
      <p:pic>
        <p:nvPicPr>
          <p:cNvPr id="90" name="Google Shape;90;p17"/>
          <p:cNvPicPr preferRelativeResize="0"/>
          <p:nvPr/>
        </p:nvPicPr>
        <p:blipFill>
          <a:blip r:embed="rId3">
            <a:alphaModFix/>
          </a:blip>
          <a:stretch>
            <a:fillRect/>
          </a:stretch>
        </p:blipFill>
        <p:spPr>
          <a:xfrm>
            <a:off x="5528875" y="2405288"/>
            <a:ext cx="3437727" cy="2524725"/>
          </a:xfrm>
          <a:prstGeom prst="rect">
            <a:avLst/>
          </a:prstGeom>
          <a:noFill/>
          <a:ln>
            <a:noFill/>
          </a:ln>
        </p:spPr>
      </p:pic>
      <p:sp>
        <p:nvSpPr>
          <p:cNvPr id="91" name="Google Shape;91;p17"/>
          <p:cNvSpPr txBox="1"/>
          <p:nvPr/>
        </p:nvSpPr>
        <p:spPr>
          <a:xfrm>
            <a:off x="241725" y="2336750"/>
            <a:ext cx="5385300" cy="220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 sz="1800">
                <a:solidFill>
                  <a:schemeClr val="dk1"/>
                </a:solidFill>
              </a:rPr>
              <a:t>Apollo Guidance Computer</a:t>
            </a:r>
            <a:endParaRPr b="1" sz="1800">
              <a:solidFill>
                <a:schemeClr val="dk1"/>
              </a:solidFill>
            </a:endParaRPr>
          </a:p>
          <a:p>
            <a:pPr indent="-342900" lvl="0" marL="457200" rtl="0" algn="l">
              <a:lnSpc>
                <a:spcPct val="115000"/>
              </a:lnSpc>
              <a:spcBef>
                <a:spcPts val="1200"/>
              </a:spcBef>
              <a:spcAft>
                <a:spcPts val="0"/>
              </a:spcAft>
              <a:buClr>
                <a:schemeClr val="dk2"/>
              </a:buClr>
              <a:buSzPts val="1800"/>
              <a:buChar char="●"/>
            </a:pPr>
            <a:r>
              <a:rPr lang="en" sz="1800">
                <a:solidFill>
                  <a:schemeClr val="dk2"/>
                </a:solidFill>
              </a:rPr>
              <a:t>Registers: four 16-bit registers</a:t>
            </a:r>
            <a:endParaRPr sz="1800">
              <a:solidFill>
                <a:schemeClr val="dk2"/>
              </a:solidFill>
            </a:endParaRPr>
          </a:p>
          <a:p>
            <a:pPr indent="-342900" lvl="0" marL="457200" marR="0" rtl="0" algn="l">
              <a:lnSpc>
                <a:spcPct val="115000"/>
              </a:lnSpc>
              <a:spcBef>
                <a:spcPts val="0"/>
              </a:spcBef>
              <a:spcAft>
                <a:spcPts val="0"/>
              </a:spcAft>
              <a:buClr>
                <a:schemeClr val="dk2"/>
              </a:buClr>
              <a:buSzPts val="1800"/>
              <a:buChar char="●"/>
            </a:pPr>
            <a:r>
              <a:rPr lang="en" sz="1800">
                <a:solidFill>
                  <a:schemeClr val="dk2"/>
                </a:solidFill>
              </a:rPr>
              <a:t>Data memory: 2048 words RAM (magnetic-core memory), 36,864 words</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Frequency: 2.048 MHz</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Power consumption: 55 W</a:t>
            </a:r>
            <a:endParaRPr sz="18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1970s </a:t>
            </a:r>
            <a:r>
              <a:rPr lang="en"/>
              <a:t>Microprocessor</a:t>
            </a:r>
            <a:r>
              <a:rPr lang="en"/>
              <a:t> </a:t>
            </a:r>
            <a:endParaRPr/>
          </a:p>
        </p:txBody>
      </p:sp>
      <p:sp>
        <p:nvSpPr>
          <p:cNvPr id="97" name="Google Shape;97;p18"/>
          <p:cNvSpPr txBox="1"/>
          <p:nvPr>
            <p:ph idx="1" type="body"/>
          </p:nvPr>
        </p:nvSpPr>
        <p:spPr>
          <a:xfrm>
            <a:off x="311700" y="1137675"/>
            <a:ext cx="58458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70s was a very exciting time for the transition from racks of circuit boards to a single </a:t>
            </a:r>
            <a:r>
              <a:rPr lang="en"/>
              <a:t>microprocessor</a:t>
            </a:r>
            <a:r>
              <a:rPr lang="en"/>
              <a:t>. </a:t>
            </a:r>
            <a:endParaRPr/>
          </a:p>
          <a:p>
            <a:pPr indent="-342900" lvl="0" marL="457200" marR="0" rtl="0" algn="l">
              <a:lnSpc>
                <a:spcPct val="115000"/>
              </a:lnSpc>
              <a:spcBef>
                <a:spcPts val="1200"/>
              </a:spcBef>
              <a:spcAft>
                <a:spcPts val="0"/>
              </a:spcAft>
              <a:buClr>
                <a:schemeClr val="dk2"/>
              </a:buClr>
              <a:buSzPts val="1800"/>
              <a:buFont typeface="Arial"/>
              <a:buChar char="●"/>
            </a:pPr>
            <a:r>
              <a:rPr lang="en">
                <a:solidFill>
                  <a:schemeClr val="dk2"/>
                </a:solidFill>
                <a:latin typeface="Arial"/>
                <a:ea typeface="Arial"/>
                <a:cs typeface="Arial"/>
                <a:sym typeface="Arial"/>
              </a:rPr>
              <a:t>The </a:t>
            </a:r>
            <a:r>
              <a:rPr lang="en">
                <a:solidFill>
                  <a:schemeClr val="dk2"/>
                </a:solidFill>
                <a:latin typeface="Arial"/>
                <a:ea typeface="Arial"/>
                <a:cs typeface="Arial"/>
                <a:sym typeface="Arial"/>
              </a:rPr>
              <a:t>microprocessor</a:t>
            </a:r>
            <a:r>
              <a:rPr lang="en">
                <a:solidFill>
                  <a:schemeClr val="dk2"/>
                </a:solidFill>
                <a:latin typeface="Arial"/>
                <a:ea typeface="Arial"/>
                <a:cs typeface="Arial"/>
                <a:sym typeface="Arial"/>
              </a:rPr>
              <a:t> was </a:t>
            </a:r>
            <a:r>
              <a:rPr lang="en">
                <a:solidFill>
                  <a:schemeClr val="dk2"/>
                </a:solidFill>
                <a:latin typeface="Arial"/>
                <a:ea typeface="Arial"/>
                <a:cs typeface="Arial"/>
                <a:sym typeface="Arial"/>
              </a:rPr>
              <a:t>introduced</a:t>
            </a:r>
            <a:r>
              <a:rPr lang="en">
                <a:solidFill>
                  <a:schemeClr val="dk2"/>
                </a:solidFill>
                <a:latin typeface="Arial"/>
                <a:ea typeface="Arial"/>
                <a:cs typeface="Arial"/>
                <a:sym typeface="Arial"/>
              </a:rPr>
              <a:t> in 1969, but was a bit lackluster and not very powerful. </a:t>
            </a:r>
            <a:endParaRPr>
              <a:solidFill>
                <a:schemeClr val="dk2"/>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lang="en">
                <a:solidFill>
                  <a:schemeClr val="dk2"/>
                </a:solidFill>
                <a:latin typeface="Arial"/>
                <a:ea typeface="Arial"/>
                <a:cs typeface="Arial"/>
                <a:sym typeface="Arial"/>
              </a:rPr>
              <a:t>The first “true” </a:t>
            </a:r>
            <a:r>
              <a:rPr lang="en">
                <a:solidFill>
                  <a:schemeClr val="dk2"/>
                </a:solidFill>
                <a:latin typeface="Arial"/>
                <a:ea typeface="Arial"/>
                <a:cs typeface="Arial"/>
                <a:sym typeface="Arial"/>
              </a:rPr>
              <a:t>microprocessor</a:t>
            </a:r>
            <a:r>
              <a:rPr lang="en">
                <a:solidFill>
                  <a:schemeClr val="dk2"/>
                </a:solidFill>
                <a:latin typeface="Arial"/>
                <a:ea typeface="Arial"/>
                <a:cs typeface="Arial"/>
                <a:sym typeface="Arial"/>
              </a:rPr>
              <a:t> was the intel 8008 released on the </a:t>
            </a:r>
            <a:r>
              <a:rPr lang="en">
                <a:solidFill>
                  <a:schemeClr val="dk2"/>
                </a:solidFill>
                <a:latin typeface="Arial"/>
                <a:ea typeface="Arial"/>
                <a:cs typeface="Arial"/>
                <a:sym typeface="Arial"/>
              </a:rPr>
              <a:t>market</a:t>
            </a:r>
            <a:r>
              <a:rPr lang="en">
                <a:solidFill>
                  <a:schemeClr val="dk2"/>
                </a:solidFill>
                <a:latin typeface="Arial"/>
                <a:ea typeface="Arial"/>
                <a:cs typeface="Arial"/>
                <a:sym typeface="Arial"/>
              </a:rPr>
              <a:t> by intel in 1971, and an improved version, the 8080, was released in 1874.</a:t>
            </a:r>
            <a:endParaRPr>
              <a:solidFill>
                <a:schemeClr val="dk2"/>
              </a:solidFill>
              <a:latin typeface="Arial"/>
              <a:ea typeface="Arial"/>
              <a:cs typeface="Arial"/>
              <a:sym typeface="Arial"/>
            </a:endParaRPr>
          </a:p>
          <a:p>
            <a:pPr indent="-342900" lvl="0" marL="457200" marR="0" rtl="0" algn="l">
              <a:lnSpc>
                <a:spcPct val="115000"/>
              </a:lnSpc>
              <a:spcBef>
                <a:spcPts val="0"/>
              </a:spcBef>
              <a:spcAft>
                <a:spcPts val="0"/>
              </a:spcAft>
              <a:buClr>
                <a:schemeClr val="dk2"/>
              </a:buClr>
              <a:buSzPts val="1800"/>
              <a:buFont typeface="Arial"/>
              <a:buChar char="●"/>
            </a:pPr>
            <a:r>
              <a:rPr lang="en">
                <a:solidFill>
                  <a:schemeClr val="dk2"/>
                </a:solidFill>
                <a:latin typeface="Arial"/>
                <a:ea typeface="Arial"/>
                <a:cs typeface="Arial"/>
                <a:sym typeface="Arial"/>
              </a:rPr>
              <a:t>The most powerful </a:t>
            </a:r>
            <a:r>
              <a:rPr lang="en">
                <a:solidFill>
                  <a:schemeClr val="dk2"/>
                </a:solidFill>
                <a:latin typeface="Arial"/>
                <a:ea typeface="Arial"/>
                <a:cs typeface="Arial"/>
                <a:sym typeface="Arial"/>
              </a:rPr>
              <a:t>microprocessor</a:t>
            </a:r>
            <a:r>
              <a:rPr lang="en">
                <a:solidFill>
                  <a:schemeClr val="dk2"/>
                </a:solidFill>
                <a:latin typeface="Arial"/>
                <a:ea typeface="Arial"/>
                <a:cs typeface="Arial"/>
                <a:sym typeface="Arial"/>
              </a:rPr>
              <a:t> released in the 70s was the Motorola 68000. </a:t>
            </a:r>
            <a:endParaRPr>
              <a:solidFill>
                <a:schemeClr val="dk2"/>
              </a:solidFill>
              <a:latin typeface="Arial"/>
              <a:ea typeface="Arial"/>
              <a:cs typeface="Arial"/>
              <a:sym typeface="Arial"/>
            </a:endParaRPr>
          </a:p>
        </p:txBody>
      </p:sp>
      <p:pic>
        <p:nvPicPr>
          <p:cNvPr id="98" name="Google Shape;98;p18"/>
          <p:cNvPicPr preferRelativeResize="0"/>
          <p:nvPr/>
        </p:nvPicPr>
        <p:blipFill>
          <a:blip r:embed="rId3">
            <a:alphaModFix/>
          </a:blip>
          <a:stretch>
            <a:fillRect/>
          </a:stretch>
        </p:blipFill>
        <p:spPr>
          <a:xfrm>
            <a:off x="6332100" y="1017725"/>
            <a:ext cx="2095500" cy="1343025"/>
          </a:xfrm>
          <a:prstGeom prst="rect">
            <a:avLst/>
          </a:prstGeom>
          <a:noFill/>
          <a:ln>
            <a:noFill/>
          </a:ln>
        </p:spPr>
      </p:pic>
      <p:pic>
        <p:nvPicPr>
          <p:cNvPr id="99" name="Google Shape;99;p18"/>
          <p:cNvPicPr preferRelativeResize="0"/>
          <p:nvPr/>
        </p:nvPicPr>
        <p:blipFill>
          <a:blip r:embed="rId4">
            <a:alphaModFix/>
          </a:blip>
          <a:stretch>
            <a:fillRect/>
          </a:stretch>
        </p:blipFill>
        <p:spPr>
          <a:xfrm>
            <a:off x="6546725" y="2646350"/>
            <a:ext cx="2095500" cy="209909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1980s: Affordable Computing </a:t>
            </a:r>
            <a:endParaRPr/>
          </a:p>
        </p:txBody>
      </p:sp>
      <p:sp>
        <p:nvSpPr>
          <p:cNvPr id="105" name="Google Shape;105;p19"/>
          <p:cNvSpPr txBox="1"/>
          <p:nvPr>
            <p:ph idx="1" type="body"/>
          </p:nvPr>
        </p:nvSpPr>
        <p:spPr>
          <a:xfrm>
            <a:off x="311700" y="1111575"/>
            <a:ext cx="5597100" cy="3457200"/>
          </a:xfrm>
          <a:prstGeom prst="rect">
            <a:avLst/>
          </a:prstGeom>
        </p:spPr>
        <p:txBody>
          <a:bodyPr anchorCtr="0" anchor="t" bIns="91425" lIns="91425" spcFirstLastPara="1" rIns="91425" wrap="square" tIns="91425">
            <a:normAutofit fontScale="92500" lnSpcReduction="20000"/>
          </a:bodyPr>
          <a:lstStyle/>
          <a:p>
            <a:pPr indent="-334327" lvl="0" marL="457200" marR="0" rtl="0" algn="l">
              <a:lnSpc>
                <a:spcPct val="115000"/>
              </a:lnSpc>
              <a:spcBef>
                <a:spcPts val="0"/>
              </a:spcBef>
              <a:spcAft>
                <a:spcPts val="0"/>
              </a:spcAft>
              <a:buClr>
                <a:schemeClr val="dk2"/>
              </a:buClr>
              <a:buSzPct val="100000"/>
              <a:buFont typeface="Arial"/>
              <a:buChar char="●"/>
            </a:pPr>
            <a:r>
              <a:rPr lang="en">
                <a:solidFill>
                  <a:schemeClr val="dk2"/>
                </a:solidFill>
                <a:latin typeface="Arial"/>
                <a:ea typeface="Arial"/>
                <a:cs typeface="Arial"/>
                <a:sym typeface="Arial"/>
              </a:rPr>
              <a:t>Early 80s computers utilized a 8-bit cpu architecture eventually moving to a 16-bit.</a:t>
            </a:r>
            <a:endParaRPr>
              <a:solidFill>
                <a:schemeClr val="dk2"/>
              </a:solidFill>
              <a:latin typeface="Arial"/>
              <a:ea typeface="Arial"/>
              <a:cs typeface="Arial"/>
              <a:sym typeface="Arial"/>
            </a:endParaRPr>
          </a:p>
          <a:p>
            <a:pPr indent="0" lvl="0" marL="0" marR="0" rtl="0" algn="l">
              <a:lnSpc>
                <a:spcPct val="115000"/>
              </a:lnSpc>
              <a:spcBef>
                <a:spcPts val="1200"/>
              </a:spcBef>
              <a:spcAft>
                <a:spcPts val="0"/>
              </a:spcAft>
              <a:buNone/>
            </a:pPr>
            <a:r>
              <a:rPr lang="en"/>
              <a:t>Typical specs of the 80s included:</a:t>
            </a:r>
            <a:endParaRPr>
              <a:solidFill>
                <a:srgbClr val="000000"/>
              </a:solidFill>
            </a:endParaRPr>
          </a:p>
          <a:p>
            <a:pPr indent="-334327" lvl="0" marL="457200" marR="0" rtl="0" algn="l">
              <a:lnSpc>
                <a:spcPct val="115000"/>
              </a:lnSpc>
              <a:spcBef>
                <a:spcPts val="1200"/>
              </a:spcBef>
              <a:spcAft>
                <a:spcPts val="0"/>
              </a:spcAft>
              <a:buClr>
                <a:schemeClr val="dk2"/>
              </a:buClr>
              <a:buSzPct val="100000"/>
              <a:buFont typeface="Arial"/>
              <a:buChar char="●"/>
            </a:pPr>
            <a:r>
              <a:rPr lang="en" sz="1800">
                <a:solidFill>
                  <a:schemeClr val="dk2"/>
                </a:solidFill>
                <a:latin typeface="Arial"/>
                <a:ea typeface="Arial"/>
                <a:cs typeface="Arial"/>
                <a:sym typeface="Arial"/>
              </a:rPr>
              <a:t>1 - 4 mhz cpu speeds.</a:t>
            </a:r>
            <a:endParaRPr sz="1800">
              <a:solidFill>
                <a:schemeClr val="dk2"/>
              </a:solidFill>
              <a:latin typeface="Arial"/>
              <a:ea typeface="Arial"/>
              <a:cs typeface="Arial"/>
              <a:sym typeface="Arial"/>
            </a:endParaRPr>
          </a:p>
          <a:p>
            <a:pPr indent="-334327" lvl="0" marL="457200" marR="0" rtl="0" algn="l">
              <a:lnSpc>
                <a:spcPct val="115000"/>
              </a:lnSpc>
              <a:spcBef>
                <a:spcPts val="0"/>
              </a:spcBef>
              <a:spcAft>
                <a:spcPts val="0"/>
              </a:spcAft>
              <a:buClr>
                <a:schemeClr val="dk2"/>
              </a:buClr>
              <a:buSzPct val="100000"/>
              <a:buFont typeface="Arial"/>
              <a:buChar char="●"/>
            </a:pPr>
            <a:r>
              <a:rPr lang="en" sz="1800">
                <a:solidFill>
                  <a:schemeClr val="dk2"/>
                </a:solidFill>
                <a:latin typeface="Arial"/>
                <a:ea typeface="Arial"/>
                <a:cs typeface="Arial"/>
                <a:sym typeface="Arial"/>
              </a:rPr>
              <a:t>Keyboard and monitor connected directly to the motherboard.</a:t>
            </a:r>
            <a:endParaRPr sz="1800">
              <a:solidFill>
                <a:schemeClr val="dk2"/>
              </a:solidFill>
              <a:latin typeface="Arial"/>
              <a:ea typeface="Arial"/>
              <a:cs typeface="Arial"/>
              <a:sym typeface="Arial"/>
            </a:endParaRPr>
          </a:p>
          <a:p>
            <a:pPr indent="-334327" lvl="0" marL="457200" marR="0" rtl="0" algn="l">
              <a:lnSpc>
                <a:spcPct val="115000"/>
              </a:lnSpc>
              <a:spcBef>
                <a:spcPts val="0"/>
              </a:spcBef>
              <a:spcAft>
                <a:spcPts val="0"/>
              </a:spcAft>
              <a:buClr>
                <a:schemeClr val="dk2"/>
              </a:buClr>
              <a:buSzPct val="100000"/>
              <a:buFont typeface="Arial"/>
              <a:buChar char="●"/>
            </a:pPr>
            <a:r>
              <a:rPr lang="en" sz="1800">
                <a:solidFill>
                  <a:schemeClr val="dk2"/>
                </a:solidFill>
                <a:latin typeface="Arial"/>
                <a:ea typeface="Arial"/>
                <a:cs typeface="Arial"/>
                <a:sym typeface="Arial"/>
              </a:rPr>
              <a:t>A combination of different kinds of RAM (Static and Dynamic).</a:t>
            </a:r>
            <a:endParaRPr>
              <a:latin typeface="Arial"/>
              <a:ea typeface="Arial"/>
              <a:cs typeface="Arial"/>
              <a:sym typeface="Arial"/>
            </a:endParaRPr>
          </a:p>
          <a:p>
            <a:pPr indent="-334327" lvl="0" marL="457200" marR="0" rtl="0" algn="l">
              <a:lnSpc>
                <a:spcPct val="115000"/>
              </a:lnSpc>
              <a:spcBef>
                <a:spcPts val="0"/>
              </a:spcBef>
              <a:spcAft>
                <a:spcPts val="0"/>
              </a:spcAft>
              <a:buClr>
                <a:schemeClr val="dk2"/>
              </a:buClr>
              <a:buSzPct val="100000"/>
              <a:buFont typeface="Arial"/>
              <a:buChar char="●"/>
            </a:pPr>
            <a:r>
              <a:rPr lang="en" sz="1800">
                <a:solidFill>
                  <a:schemeClr val="dk2"/>
                </a:solidFill>
                <a:latin typeface="Arial"/>
                <a:ea typeface="Arial"/>
                <a:cs typeface="Arial"/>
                <a:sym typeface="Arial"/>
              </a:rPr>
              <a:t>Cassette tape storage until replaced with 5.1” floppy disks.</a:t>
            </a:r>
            <a:endParaRPr sz="1800">
              <a:solidFill>
                <a:schemeClr val="dk2"/>
              </a:solidFill>
              <a:latin typeface="Arial"/>
              <a:ea typeface="Arial"/>
              <a:cs typeface="Arial"/>
              <a:sym typeface="Arial"/>
            </a:endParaRPr>
          </a:p>
          <a:p>
            <a:pPr indent="-334327" lvl="0" marL="457200" marR="0" rtl="0" algn="l">
              <a:lnSpc>
                <a:spcPct val="115000"/>
              </a:lnSpc>
              <a:spcBef>
                <a:spcPts val="0"/>
              </a:spcBef>
              <a:spcAft>
                <a:spcPts val="0"/>
              </a:spcAft>
              <a:buClr>
                <a:schemeClr val="dk2"/>
              </a:buClr>
              <a:buSzPct val="100000"/>
              <a:buFont typeface="Arial"/>
              <a:buChar char="●"/>
            </a:pPr>
            <a:r>
              <a:rPr lang="en" sz="1800">
                <a:solidFill>
                  <a:schemeClr val="dk2"/>
                </a:solidFill>
                <a:latin typeface="Arial"/>
                <a:ea typeface="Arial"/>
                <a:cs typeface="Arial"/>
                <a:sym typeface="Arial"/>
              </a:rPr>
              <a:t>At the end of the 80s when GUI’s were more popular mice started being used.</a:t>
            </a:r>
            <a:endParaRPr/>
          </a:p>
        </p:txBody>
      </p:sp>
      <p:pic>
        <p:nvPicPr>
          <p:cNvPr id="106" name="Google Shape;106;p19"/>
          <p:cNvPicPr preferRelativeResize="0"/>
          <p:nvPr/>
        </p:nvPicPr>
        <p:blipFill>
          <a:blip r:embed="rId3">
            <a:alphaModFix/>
          </a:blip>
          <a:stretch>
            <a:fillRect/>
          </a:stretch>
        </p:blipFill>
        <p:spPr>
          <a:xfrm>
            <a:off x="5942925" y="2808425"/>
            <a:ext cx="2930399" cy="1760348"/>
          </a:xfrm>
          <a:prstGeom prst="rect">
            <a:avLst/>
          </a:prstGeom>
          <a:noFill/>
          <a:ln>
            <a:noFill/>
          </a:ln>
        </p:spPr>
      </p:pic>
      <p:pic>
        <p:nvPicPr>
          <p:cNvPr id="107" name="Google Shape;107;p19"/>
          <p:cNvPicPr preferRelativeResize="0"/>
          <p:nvPr/>
        </p:nvPicPr>
        <p:blipFill>
          <a:blip r:embed="rId4">
            <a:alphaModFix/>
          </a:blip>
          <a:stretch>
            <a:fillRect/>
          </a:stretch>
        </p:blipFill>
        <p:spPr>
          <a:xfrm>
            <a:off x="5908800" y="948825"/>
            <a:ext cx="2788524" cy="1859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The King of Entertainment Systems</a:t>
            </a:r>
            <a:endParaRPr/>
          </a:p>
        </p:txBody>
      </p:sp>
      <p:sp>
        <p:nvSpPr>
          <p:cNvPr id="113" name="Google Shape;113;p20"/>
          <p:cNvSpPr txBox="1"/>
          <p:nvPr>
            <p:ph idx="1" type="body"/>
          </p:nvPr>
        </p:nvSpPr>
        <p:spPr>
          <a:xfrm>
            <a:off x="311700" y="1229700"/>
            <a:ext cx="5683200" cy="33393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a:t>The Nintendo Entertainment System (NES) was released in 1983.</a:t>
            </a:r>
            <a:endParaRPr/>
          </a:p>
          <a:p>
            <a:pPr indent="0" lvl="0" marL="0" rtl="0" algn="l">
              <a:spcBef>
                <a:spcPts val="1200"/>
              </a:spcBef>
              <a:spcAft>
                <a:spcPts val="0"/>
              </a:spcAft>
              <a:buNone/>
            </a:pPr>
            <a:r>
              <a:rPr lang="en"/>
              <a:t>Hardware consisted of</a:t>
            </a:r>
            <a:endParaRPr/>
          </a:p>
          <a:p>
            <a:pPr indent="-325755" lvl="0" marL="457200" marR="0" rtl="0" algn="l">
              <a:lnSpc>
                <a:spcPct val="115000"/>
              </a:lnSpc>
              <a:spcBef>
                <a:spcPts val="1200"/>
              </a:spcBef>
              <a:spcAft>
                <a:spcPts val="0"/>
              </a:spcAft>
              <a:buClr>
                <a:schemeClr val="dk2"/>
              </a:buClr>
              <a:buSzPct val="100000"/>
              <a:buFont typeface="Arial"/>
              <a:buChar char="●"/>
            </a:pPr>
            <a:r>
              <a:rPr lang="en" sz="1800">
                <a:solidFill>
                  <a:schemeClr val="dk2"/>
                </a:solidFill>
                <a:latin typeface="Arial"/>
                <a:ea typeface="Arial"/>
                <a:cs typeface="Arial"/>
                <a:sym typeface="Arial"/>
              </a:rPr>
              <a:t>8-bit 1.79 MHz processor.</a:t>
            </a:r>
            <a:endParaRPr sz="1800">
              <a:solidFill>
                <a:schemeClr val="dk2"/>
              </a:solidFill>
              <a:latin typeface="Arial"/>
              <a:ea typeface="Arial"/>
              <a:cs typeface="Arial"/>
              <a:sym typeface="Arial"/>
            </a:endParaRPr>
          </a:p>
          <a:p>
            <a:pPr indent="-325755" lvl="0" marL="457200" marR="0" rtl="0" algn="l">
              <a:lnSpc>
                <a:spcPct val="115000"/>
              </a:lnSpc>
              <a:spcBef>
                <a:spcPts val="0"/>
              </a:spcBef>
              <a:spcAft>
                <a:spcPts val="0"/>
              </a:spcAft>
              <a:buClr>
                <a:schemeClr val="dk2"/>
              </a:buClr>
              <a:buSzPct val="100000"/>
              <a:buFont typeface="Arial"/>
              <a:buChar char="●"/>
            </a:pPr>
            <a:r>
              <a:rPr lang="en" sz="1800">
                <a:solidFill>
                  <a:schemeClr val="dk2"/>
                </a:solidFill>
                <a:latin typeface="Arial"/>
                <a:ea typeface="Arial"/>
                <a:cs typeface="Arial"/>
                <a:sym typeface="Arial"/>
              </a:rPr>
              <a:t>Resolution output of 256x224.</a:t>
            </a:r>
            <a:endParaRPr sz="1800">
              <a:solidFill>
                <a:schemeClr val="dk2"/>
              </a:solidFill>
              <a:latin typeface="Arial"/>
              <a:ea typeface="Arial"/>
              <a:cs typeface="Arial"/>
              <a:sym typeface="Arial"/>
            </a:endParaRPr>
          </a:p>
          <a:p>
            <a:pPr indent="-325755" lvl="0" marL="457200" marR="0" rtl="0" algn="l">
              <a:lnSpc>
                <a:spcPct val="115000"/>
              </a:lnSpc>
              <a:spcBef>
                <a:spcPts val="0"/>
              </a:spcBef>
              <a:spcAft>
                <a:spcPts val="0"/>
              </a:spcAft>
              <a:buClr>
                <a:schemeClr val="dk2"/>
              </a:buClr>
              <a:buSzPct val="100000"/>
              <a:buFont typeface="Arial"/>
              <a:buChar char="●"/>
            </a:pPr>
            <a:r>
              <a:rPr lang="en" sz="1800">
                <a:solidFill>
                  <a:schemeClr val="dk2"/>
                </a:solidFill>
                <a:latin typeface="Arial"/>
                <a:ea typeface="Arial"/>
                <a:cs typeface="Arial"/>
                <a:sym typeface="Arial"/>
              </a:rPr>
              <a:t>2 KB RAM.</a:t>
            </a:r>
            <a:endParaRPr sz="1800">
              <a:solidFill>
                <a:schemeClr val="dk2"/>
              </a:solidFill>
              <a:latin typeface="Arial"/>
              <a:ea typeface="Arial"/>
              <a:cs typeface="Arial"/>
              <a:sym typeface="Arial"/>
            </a:endParaRPr>
          </a:p>
          <a:p>
            <a:pPr indent="-325755" lvl="0" marL="457200" marR="0" rtl="0" algn="l">
              <a:lnSpc>
                <a:spcPct val="115000"/>
              </a:lnSpc>
              <a:spcBef>
                <a:spcPts val="0"/>
              </a:spcBef>
              <a:spcAft>
                <a:spcPts val="0"/>
              </a:spcAft>
              <a:buClr>
                <a:schemeClr val="dk2"/>
              </a:buClr>
              <a:buSzPct val="100000"/>
              <a:buFont typeface="Arial"/>
              <a:buChar char="●"/>
            </a:pPr>
            <a:r>
              <a:rPr lang="en" sz="1800">
                <a:solidFill>
                  <a:schemeClr val="dk2"/>
                </a:solidFill>
                <a:latin typeface="Arial"/>
                <a:ea typeface="Arial"/>
                <a:cs typeface="Arial"/>
                <a:sym typeface="Arial"/>
              </a:rPr>
              <a:t>Integrated Picture </a:t>
            </a:r>
            <a:r>
              <a:rPr lang="en" sz="1800">
                <a:solidFill>
                  <a:schemeClr val="dk2"/>
                </a:solidFill>
                <a:latin typeface="Arial"/>
                <a:ea typeface="Arial"/>
                <a:cs typeface="Arial"/>
                <a:sym typeface="Arial"/>
              </a:rPr>
              <a:t>Processing</a:t>
            </a:r>
            <a:r>
              <a:rPr lang="en" sz="1800">
                <a:solidFill>
                  <a:schemeClr val="dk2"/>
                </a:solidFill>
                <a:latin typeface="Arial"/>
                <a:ea typeface="Arial"/>
                <a:cs typeface="Arial"/>
                <a:sym typeface="Arial"/>
              </a:rPr>
              <a:t> Unit (PPU).</a:t>
            </a:r>
            <a:endParaRPr/>
          </a:p>
          <a:p>
            <a:pPr indent="-325755" lvl="0" marL="457200" rtl="0" algn="l">
              <a:spcBef>
                <a:spcPts val="0"/>
              </a:spcBef>
              <a:spcAft>
                <a:spcPts val="0"/>
              </a:spcAft>
              <a:buClr>
                <a:schemeClr val="dk2"/>
              </a:buClr>
              <a:buSzPct val="100000"/>
              <a:buFont typeface="Arial"/>
              <a:buChar char="●"/>
            </a:pPr>
            <a:r>
              <a:rPr lang="en">
                <a:solidFill>
                  <a:schemeClr val="dk2"/>
                </a:solidFill>
                <a:latin typeface="Arial"/>
                <a:ea typeface="Arial"/>
                <a:cs typeface="Arial"/>
                <a:sym typeface="Arial"/>
              </a:rPr>
              <a:t>Game </a:t>
            </a:r>
            <a:r>
              <a:rPr lang="en">
                <a:solidFill>
                  <a:schemeClr val="dk2"/>
                </a:solidFill>
                <a:latin typeface="Arial"/>
                <a:ea typeface="Arial"/>
                <a:cs typeface="Arial"/>
                <a:sym typeface="Arial"/>
              </a:rPr>
              <a:t>cartridges</a:t>
            </a:r>
            <a:r>
              <a:rPr lang="en">
                <a:solidFill>
                  <a:schemeClr val="dk2"/>
                </a:solidFill>
                <a:latin typeface="Arial"/>
                <a:ea typeface="Arial"/>
                <a:cs typeface="Arial"/>
                <a:sym typeface="Arial"/>
              </a:rPr>
              <a:t> could boost the systems performance</a:t>
            </a:r>
            <a:endParaRPr>
              <a:solidFill>
                <a:schemeClr val="dk2"/>
              </a:solidFill>
              <a:latin typeface="Arial"/>
              <a:ea typeface="Arial"/>
              <a:cs typeface="Arial"/>
              <a:sym typeface="Arial"/>
            </a:endParaRPr>
          </a:p>
          <a:p>
            <a:pPr indent="-304165" lvl="1" marL="914400" rtl="0" algn="l">
              <a:spcBef>
                <a:spcPts val="0"/>
              </a:spcBef>
              <a:spcAft>
                <a:spcPts val="0"/>
              </a:spcAft>
              <a:buSzPct val="77777"/>
              <a:buChar char="○"/>
            </a:pPr>
            <a:r>
              <a:rPr lang="en" sz="1800">
                <a:solidFill>
                  <a:schemeClr val="dk2"/>
                </a:solidFill>
                <a:latin typeface="Arial"/>
                <a:ea typeface="Arial"/>
                <a:cs typeface="Arial"/>
                <a:sym typeface="Arial"/>
              </a:rPr>
              <a:t>Contained additional RAM</a:t>
            </a:r>
            <a:endParaRPr sz="1800">
              <a:solidFill>
                <a:schemeClr val="dk2"/>
              </a:solidFill>
              <a:latin typeface="Arial"/>
              <a:ea typeface="Arial"/>
              <a:cs typeface="Arial"/>
              <a:sym typeface="Arial"/>
            </a:endParaRPr>
          </a:p>
          <a:p>
            <a:pPr indent="-304165" lvl="1" marL="914400" rtl="0" algn="l">
              <a:spcBef>
                <a:spcPts val="0"/>
              </a:spcBef>
              <a:spcAft>
                <a:spcPts val="0"/>
              </a:spcAft>
              <a:buSzPct val="77777"/>
              <a:buChar char="○"/>
            </a:pPr>
            <a:r>
              <a:rPr lang="en" sz="1800">
                <a:solidFill>
                  <a:schemeClr val="dk2"/>
                </a:solidFill>
                <a:latin typeface="Arial"/>
                <a:ea typeface="Arial"/>
                <a:cs typeface="Arial"/>
                <a:sym typeface="Arial"/>
              </a:rPr>
              <a:t>Other chips were built in to increase other capabilities like sound and graphics.</a:t>
            </a:r>
            <a:endParaRPr sz="1800">
              <a:solidFill>
                <a:schemeClr val="dk2"/>
              </a:solidFill>
              <a:latin typeface="Arial"/>
              <a:ea typeface="Arial"/>
              <a:cs typeface="Arial"/>
              <a:sym typeface="Arial"/>
            </a:endParaRPr>
          </a:p>
        </p:txBody>
      </p:sp>
      <p:pic>
        <p:nvPicPr>
          <p:cNvPr id="114" name="Google Shape;114;p20"/>
          <p:cNvPicPr preferRelativeResize="0"/>
          <p:nvPr/>
        </p:nvPicPr>
        <p:blipFill>
          <a:blip r:embed="rId3">
            <a:alphaModFix/>
          </a:blip>
          <a:stretch>
            <a:fillRect/>
          </a:stretch>
        </p:blipFill>
        <p:spPr>
          <a:xfrm>
            <a:off x="5765250" y="1604150"/>
            <a:ext cx="3067050" cy="2171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6666"/>
              <a:buFont typeface="Arial"/>
              <a:buNone/>
            </a:pPr>
            <a:r>
              <a:rPr lang="en"/>
              <a:t>ASCI Red</a:t>
            </a:r>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p:txBody>
      </p:sp>
      <p:sp>
        <p:nvSpPr>
          <p:cNvPr id="120" name="Google Shape;120;p21"/>
          <p:cNvSpPr txBox="1"/>
          <p:nvPr>
            <p:ph idx="1" type="body"/>
          </p:nvPr>
        </p:nvSpPr>
        <p:spPr>
          <a:xfrm>
            <a:off x="311700" y="1179675"/>
            <a:ext cx="8520600" cy="3397200"/>
          </a:xfrm>
          <a:prstGeom prst="rect">
            <a:avLst/>
          </a:prstGeom>
        </p:spPr>
        <p:txBody>
          <a:bodyPr anchorCtr="0" anchor="t" bIns="91425" lIns="91425" spcFirstLastPara="1" rIns="91425" wrap="square" tIns="91425">
            <a:normAutofit fontScale="92500" lnSpcReduction="20000"/>
          </a:bodyPr>
          <a:lstStyle/>
          <a:p>
            <a:pPr indent="0" lvl="0" marL="457200" rtl="0" algn="l">
              <a:spcBef>
                <a:spcPts val="0"/>
              </a:spcBef>
              <a:spcAft>
                <a:spcPts val="0"/>
              </a:spcAft>
              <a:buNone/>
            </a:pPr>
            <a:r>
              <a:rPr lang="en">
                <a:latin typeface="Arial"/>
                <a:ea typeface="Arial"/>
                <a:cs typeface="Arial"/>
                <a:sym typeface="Arial"/>
              </a:rPr>
              <a:t>First supercomputer to reach teraflop speeds.</a:t>
            </a:r>
            <a:endParaRPr>
              <a:latin typeface="Arial"/>
              <a:ea typeface="Arial"/>
              <a:cs typeface="Arial"/>
              <a:sym typeface="Arial"/>
            </a:endParaRPr>
          </a:p>
          <a:p>
            <a:pPr indent="-334327" lvl="0" marL="457200" rtl="0" algn="l">
              <a:spcBef>
                <a:spcPts val="1200"/>
              </a:spcBef>
              <a:spcAft>
                <a:spcPts val="0"/>
              </a:spcAft>
              <a:buClr>
                <a:schemeClr val="dk2"/>
              </a:buClr>
              <a:buSzPct val="100000"/>
              <a:buFont typeface="Arial"/>
              <a:buChar char="●"/>
            </a:pPr>
            <a:r>
              <a:rPr lang="en">
                <a:solidFill>
                  <a:schemeClr val="dk2"/>
                </a:solidFill>
                <a:latin typeface="Arial"/>
                <a:ea typeface="Arial"/>
                <a:cs typeface="Arial"/>
                <a:sym typeface="Arial"/>
              </a:rPr>
              <a:t>4 separate partitions.</a:t>
            </a:r>
            <a:endParaRPr/>
          </a:p>
          <a:p>
            <a:pPr indent="-310832" lvl="1" marL="914400" marR="0" rtl="0" algn="l">
              <a:lnSpc>
                <a:spcPct val="115000"/>
              </a:lnSpc>
              <a:spcBef>
                <a:spcPts val="0"/>
              </a:spcBef>
              <a:spcAft>
                <a:spcPts val="0"/>
              </a:spcAft>
              <a:buSzPct val="77777"/>
              <a:buChar char="○"/>
            </a:pPr>
            <a:r>
              <a:rPr lang="en" sz="1800">
                <a:solidFill>
                  <a:schemeClr val="dk2"/>
                </a:solidFill>
                <a:latin typeface="Arial"/>
                <a:ea typeface="Arial"/>
                <a:cs typeface="Arial"/>
                <a:sym typeface="Arial"/>
              </a:rPr>
              <a:t>Compute.</a:t>
            </a:r>
            <a:endParaRPr sz="1800">
              <a:solidFill>
                <a:schemeClr val="dk2"/>
              </a:solidFill>
              <a:latin typeface="Arial"/>
              <a:ea typeface="Arial"/>
              <a:cs typeface="Arial"/>
              <a:sym typeface="Arial"/>
            </a:endParaRPr>
          </a:p>
          <a:p>
            <a:pPr indent="-310832" lvl="1" marL="914400" marR="0" rtl="0" algn="l">
              <a:lnSpc>
                <a:spcPct val="115000"/>
              </a:lnSpc>
              <a:spcBef>
                <a:spcPts val="0"/>
              </a:spcBef>
              <a:spcAft>
                <a:spcPts val="0"/>
              </a:spcAft>
              <a:buSzPct val="77777"/>
              <a:buChar char="○"/>
            </a:pPr>
            <a:r>
              <a:rPr lang="en" sz="1800">
                <a:solidFill>
                  <a:schemeClr val="dk2"/>
                </a:solidFill>
                <a:latin typeface="Arial"/>
                <a:ea typeface="Arial"/>
                <a:cs typeface="Arial"/>
                <a:sym typeface="Arial"/>
              </a:rPr>
              <a:t>Service.</a:t>
            </a:r>
            <a:endParaRPr sz="1800">
              <a:solidFill>
                <a:schemeClr val="dk2"/>
              </a:solidFill>
              <a:latin typeface="Arial"/>
              <a:ea typeface="Arial"/>
              <a:cs typeface="Arial"/>
              <a:sym typeface="Arial"/>
            </a:endParaRPr>
          </a:p>
          <a:p>
            <a:pPr indent="-310832" lvl="1" marL="914400" marR="0" rtl="0" algn="l">
              <a:lnSpc>
                <a:spcPct val="115000"/>
              </a:lnSpc>
              <a:spcBef>
                <a:spcPts val="0"/>
              </a:spcBef>
              <a:spcAft>
                <a:spcPts val="0"/>
              </a:spcAft>
              <a:buSzPct val="77777"/>
              <a:buChar char="○"/>
            </a:pPr>
            <a:r>
              <a:rPr lang="en" sz="1800">
                <a:solidFill>
                  <a:schemeClr val="dk2"/>
                </a:solidFill>
                <a:latin typeface="Arial"/>
                <a:ea typeface="Arial"/>
                <a:cs typeface="Arial"/>
                <a:sym typeface="Arial"/>
              </a:rPr>
              <a:t>I/O.</a:t>
            </a:r>
            <a:endParaRPr sz="1800">
              <a:solidFill>
                <a:schemeClr val="dk2"/>
              </a:solidFill>
              <a:latin typeface="Arial"/>
              <a:ea typeface="Arial"/>
              <a:cs typeface="Arial"/>
              <a:sym typeface="Arial"/>
            </a:endParaRPr>
          </a:p>
          <a:p>
            <a:pPr indent="-310832" lvl="1" marL="914400" marR="0" rtl="0" algn="l">
              <a:lnSpc>
                <a:spcPct val="115000"/>
              </a:lnSpc>
              <a:spcBef>
                <a:spcPts val="0"/>
              </a:spcBef>
              <a:spcAft>
                <a:spcPts val="0"/>
              </a:spcAft>
              <a:buSzPct val="77777"/>
              <a:buChar char="○"/>
            </a:pPr>
            <a:r>
              <a:rPr lang="en" sz="1800">
                <a:solidFill>
                  <a:schemeClr val="dk2"/>
                </a:solidFill>
                <a:latin typeface="Arial"/>
                <a:ea typeface="Arial"/>
                <a:cs typeface="Arial"/>
                <a:sym typeface="Arial"/>
              </a:rPr>
              <a:t>System.</a:t>
            </a:r>
            <a:endParaRPr/>
          </a:p>
          <a:p>
            <a:pPr indent="-334327" lvl="0" marL="457200" rtl="0" algn="l">
              <a:spcBef>
                <a:spcPts val="0"/>
              </a:spcBef>
              <a:spcAft>
                <a:spcPts val="0"/>
              </a:spcAft>
              <a:buClr>
                <a:schemeClr val="dk2"/>
              </a:buClr>
              <a:buSzPct val="100000"/>
              <a:buFont typeface="Arial"/>
              <a:buChar char="●"/>
            </a:pPr>
            <a:r>
              <a:rPr lang="en">
                <a:solidFill>
                  <a:schemeClr val="dk2"/>
                </a:solidFill>
                <a:latin typeface="Arial"/>
                <a:ea typeface="Arial"/>
                <a:cs typeface="Arial"/>
                <a:sym typeface="Arial"/>
              </a:rPr>
              <a:t>Specs:</a:t>
            </a:r>
            <a:endParaRPr/>
          </a:p>
          <a:p>
            <a:pPr indent="-310832" lvl="1" marL="914400" marR="0" rtl="0" algn="l">
              <a:lnSpc>
                <a:spcPct val="115000"/>
              </a:lnSpc>
              <a:spcBef>
                <a:spcPts val="0"/>
              </a:spcBef>
              <a:spcAft>
                <a:spcPts val="0"/>
              </a:spcAft>
              <a:buSzPct val="77777"/>
              <a:buChar char="○"/>
            </a:pPr>
            <a:r>
              <a:rPr lang="en" sz="1800">
                <a:solidFill>
                  <a:schemeClr val="dk2"/>
                </a:solidFill>
                <a:latin typeface="Arial"/>
                <a:ea typeface="Arial"/>
                <a:cs typeface="Arial"/>
                <a:sym typeface="Arial"/>
              </a:rPr>
              <a:t>104 cabinets taking up 1600 square feet.</a:t>
            </a:r>
            <a:endParaRPr sz="1800">
              <a:solidFill>
                <a:schemeClr val="dk2"/>
              </a:solidFill>
              <a:latin typeface="Arial"/>
              <a:ea typeface="Arial"/>
              <a:cs typeface="Arial"/>
              <a:sym typeface="Arial"/>
            </a:endParaRPr>
          </a:p>
          <a:p>
            <a:pPr indent="-310832" lvl="1" marL="914400" marR="0" rtl="0" algn="l">
              <a:lnSpc>
                <a:spcPct val="115000"/>
              </a:lnSpc>
              <a:spcBef>
                <a:spcPts val="0"/>
              </a:spcBef>
              <a:spcAft>
                <a:spcPts val="0"/>
              </a:spcAft>
              <a:buSzPct val="77777"/>
              <a:buChar char="○"/>
            </a:pPr>
            <a:r>
              <a:rPr lang="en" sz="1800">
                <a:solidFill>
                  <a:schemeClr val="dk2"/>
                </a:solidFill>
                <a:latin typeface="Arial"/>
                <a:ea typeface="Arial"/>
                <a:cs typeface="Arial"/>
                <a:sym typeface="Arial"/>
              </a:rPr>
              <a:t>1212 GB of RAM.</a:t>
            </a:r>
            <a:endParaRPr sz="1800">
              <a:solidFill>
                <a:schemeClr val="dk2"/>
              </a:solidFill>
              <a:latin typeface="Arial"/>
              <a:ea typeface="Arial"/>
              <a:cs typeface="Arial"/>
              <a:sym typeface="Arial"/>
            </a:endParaRPr>
          </a:p>
          <a:p>
            <a:pPr indent="-310832" lvl="1" marL="914400" marR="0" rtl="0" algn="l">
              <a:lnSpc>
                <a:spcPct val="115000"/>
              </a:lnSpc>
              <a:spcBef>
                <a:spcPts val="0"/>
              </a:spcBef>
              <a:spcAft>
                <a:spcPts val="0"/>
              </a:spcAft>
              <a:buSzPct val="77777"/>
              <a:buChar char="○"/>
            </a:pPr>
            <a:r>
              <a:rPr lang="en" sz="1800">
                <a:solidFill>
                  <a:schemeClr val="dk2"/>
                </a:solidFill>
                <a:latin typeface="Arial"/>
                <a:ea typeface="Arial"/>
                <a:cs typeface="Arial"/>
                <a:sym typeface="Arial"/>
              </a:rPr>
              <a:t>7264 Intel Pentium Pro processors clocked at 200 MHz.</a:t>
            </a:r>
            <a:endParaRPr sz="1800">
              <a:solidFill>
                <a:schemeClr val="dk2"/>
              </a:solidFill>
              <a:latin typeface="Arial"/>
              <a:ea typeface="Arial"/>
              <a:cs typeface="Arial"/>
              <a:sym typeface="Arial"/>
            </a:endParaRPr>
          </a:p>
          <a:p>
            <a:pPr indent="-310832" lvl="1" marL="914400" marR="0" rtl="0" algn="l">
              <a:lnSpc>
                <a:spcPct val="115000"/>
              </a:lnSpc>
              <a:spcBef>
                <a:spcPts val="0"/>
              </a:spcBef>
              <a:spcAft>
                <a:spcPts val="0"/>
              </a:spcAft>
              <a:buSzPct val="77777"/>
              <a:buChar char="○"/>
            </a:pPr>
            <a:r>
              <a:rPr lang="en" sz="1800">
                <a:solidFill>
                  <a:schemeClr val="dk2"/>
                </a:solidFill>
                <a:latin typeface="Arial"/>
                <a:ea typeface="Arial"/>
                <a:cs typeface="Arial"/>
                <a:sym typeface="Arial"/>
              </a:rPr>
              <a:t>Required 850 KW of power not including A/C.</a:t>
            </a:r>
            <a:endParaRPr sz="1800">
              <a:solidFill>
                <a:schemeClr val="dk2"/>
              </a:solidFill>
              <a:latin typeface="Arial"/>
              <a:ea typeface="Arial"/>
              <a:cs typeface="Arial"/>
              <a:sym typeface="Arial"/>
            </a:endParaRPr>
          </a:p>
          <a:p>
            <a:pPr indent="-310832" lvl="1" marL="914400" marR="0" rtl="0" algn="l">
              <a:lnSpc>
                <a:spcPct val="115000"/>
              </a:lnSpc>
              <a:spcBef>
                <a:spcPts val="0"/>
              </a:spcBef>
              <a:spcAft>
                <a:spcPts val="0"/>
              </a:spcAft>
              <a:buSzPct val="77777"/>
              <a:buChar char="○"/>
            </a:pPr>
            <a:r>
              <a:rPr lang="en" sz="1800">
                <a:solidFill>
                  <a:schemeClr val="dk2"/>
                </a:solidFill>
                <a:latin typeface="Arial"/>
                <a:ea typeface="Arial"/>
                <a:cs typeface="Arial"/>
                <a:sym typeface="Arial"/>
              </a:rPr>
              <a:t>12.5 terabytes of disk storage.</a:t>
            </a:r>
            <a:endParaRPr/>
          </a:p>
        </p:txBody>
      </p:sp>
      <p:pic>
        <p:nvPicPr>
          <p:cNvPr id="121" name="Google Shape;121;p21"/>
          <p:cNvPicPr preferRelativeResize="0"/>
          <p:nvPr/>
        </p:nvPicPr>
        <p:blipFill>
          <a:blip r:embed="rId3">
            <a:alphaModFix/>
          </a:blip>
          <a:stretch>
            <a:fillRect/>
          </a:stretch>
        </p:blipFill>
        <p:spPr>
          <a:xfrm>
            <a:off x="5732125" y="1489844"/>
            <a:ext cx="3100174" cy="2327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